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1"/>
  </p:notesMasterIdLst>
  <p:handoutMasterIdLst>
    <p:handoutMasterId r:id="rId22"/>
  </p:handoutMasterIdLst>
  <p:sldIdLst>
    <p:sldId id="547" r:id="rId2"/>
    <p:sldId id="550" r:id="rId3"/>
    <p:sldId id="700" r:id="rId4"/>
    <p:sldId id="558" r:id="rId5"/>
    <p:sldId id="753" r:id="rId6"/>
    <p:sldId id="754" r:id="rId7"/>
    <p:sldId id="755" r:id="rId8"/>
    <p:sldId id="756" r:id="rId9"/>
    <p:sldId id="757" r:id="rId10"/>
    <p:sldId id="758" r:id="rId11"/>
    <p:sldId id="759" r:id="rId12"/>
    <p:sldId id="760" r:id="rId13"/>
    <p:sldId id="761" r:id="rId14"/>
    <p:sldId id="762" r:id="rId15"/>
    <p:sldId id="763" r:id="rId16"/>
    <p:sldId id="562" r:id="rId17"/>
    <p:sldId id="554" r:id="rId18"/>
    <p:sldId id="552" r:id="rId19"/>
    <p:sldId id="553" r:id="rId2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FF7F7F"/>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102" d="100"/>
          <a:sy n="102" d="100"/>
        </p:scale>
        <p:origin x="-114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72"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2020-08-13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 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C-style strings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C-style strings</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287"/>
    </mc:Choice>
    <mc:Fallback>
      <p:transition spd="slow" advTm="1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Warnings</a:t>
            </a:r>
            <a:endParaRPr lang="en-CA" dirty="0"/>
          </a:p>
        </p:txBody>
      </p:sp>
      <p:sp>
        <p:nvSpPr>
          <p:cNvPr id="3" name="Content Placeholder 2"/>
          <p:cNvSpPr>
            <a:spLocks noGrp="1"/>
          </p:cNvSpPr>
          <p:nvPr>
            <p:ph idx="1"/>
          </p:nvPr>
        </p:nvSpPr>
        <p:spPr/>
        <p:txBody>
          <a:bodyPr/>
          <a:lstStyle/>
          <a:p>
            <a:r>
              <a:rPr lang="en-US" dirty="0" smtClean="0"/>
              <a:t>It is important to remember that a space </a:t>
            </a:r>
            <a:r>
              <a:rPr lang="en-US" dirty="0" smtClean="0">
                <a:latin typeface="Consolas" panose="020B0609020204030204" pitchFamily="49" charset="0"/>
              </a:rPr>
              <a:t>' '</a:t>
            </a:r>
            <a:r>
              <a:rPr lang="en-US" dirty="0" smtClean="0"/>
              <a:t> is different from the null character </a:t>
            </a:r>
            <a:r>
              <a:rPr lang="en-US" dirty="0" smtClean="0">
                <a:latin typeface="Consolas" panose="020B0609020204030204" pitchFamily="49" charset="0"/>
              </a:rPr>
              <a:t>'\0'</a:t>
            </a:r>
          </a:p>
          <a:p>
            <a:r>
              <a:rPr lang="en-US" dirty="0" smtClean="0"/>
              <a:t>If you print a character array that does not have a null character,</a:t>
            </a:r>
          </a:p>
          <a:p>
            <a:pPr marL="0" indent="0">
              <a:buNone/>
            </a:pPr>
            <a:r>
              <a:rPr lang="en-US" dirty="0"/>
              <a:t>	</a:t>
            </a:r>
            <a:r>
              <a:rPr lang="en-US" dirty="0" smtClean="0"/>
              <a:t>the print mechanism will just keep printing the subsequent</a:t>
            </a:r>
          </a:p>
          <a:p>
            <a:pPr marL="0" indent="0">
              <a:buNone/>
            </a:pPr>
            <a:r>
              <a:rPr lang="en-US" dirty="0"/>
              <a:t>	</a:t>
            </a:r>
            <a:r>
              <a:rPr lang="en-US" dirty="0" smtClean="0"/>
              <a:t>bytes until it finds one byte that is all zeros</a:t>
            </a:r>
            <a:endParaRPr lang="en-US" dirty="0" smtClean="0">
              <a:latin typeface="Consolas" panose="020B0609020204030204" pitchFamily="49" charset="0"/>
            </a:endParaRPr>
          </a:p>
          <a:p>
            <a:pPr marL="0" indent="0">
              <a:buNone/>
            </a:pPr>
            <a:endParaRPr lang="en-US" dirty="0">
              <a:latin typeface="Consolas" panose="020B0609020204030204" pitchFamily="49" charset="0"/>
            </a:endParaRPr>
          </a:p>
          <a:p>
            <a:pPr marL="0" indent="0">
              <a:buNone/>
            </a:pPr>
            <a:endParaRPr lang="en-US" dirty="0">
              <a:latin typeface="Consolas" panose="020B0609020204030204" pitchFamily="49" charset="0"/>
            </a:endParaRPr>
          </a:p>
          <a:p>
            <a:endParaRPr lang="en-US" dirty="0" smtClean="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24432420"/>
      </p:ext>
    </p:extLst>
  </p:cSld>
  <p:clrMapOvr>
    <a:masterClrMapping/>
  </p:clrMapOvr>
  <mc:AlternateContent xmlns:mc="http://schemas.openxmlformats.org/markup-compatibility/2006">
    <mc:Choice xmlns:p14="http://schemas.microsoft.com/office/powerpoint/2010/main" Requires="p14">
      <p:transition spd="slow" p14:dur="2000" advTm="54216"/>
    </mc:Choice>
    <mc:Fallback>
      <p:transition spd="slow" advTm="5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Odd behavior: Example 1</a:t>
            </a:r>
            <a:endParaRPr lang="en-CA" dirty="0"/>
          </a:p>
        </p:txBody>
      </p:sp>
      <p:sp>
        <p:nvSpPr>
          <p:cNvPr id="3" name="Content Placeholder 2"/>
          <p:cNvSpPr>
            <a:spLocks noGrp="1"/>
          </p:cNvSpPr>
          <p:nvPr>
            <p:ph idx="1"/>
          </p:nvPr>
        </p:nvSpPr>
        <p:spPr/>
        <p:txBody>
          <a:bodyPr/>
          <a:lstStyle/>
          <a:p>
            <a:r>
              <a:rPr lang="en-US" dirty="0" smtClean="0"/>
              <a:t>Explain the output of this program:</a:t>
            </a:r>
          </a:p>
          <a:p>
            <a:pPr marL="800100" lvl="2" indent="0">
              <a:buNone/>
            </a:pPr>
            <a:r>
              <a:rPr lang="en-US" sz="1600" dirty="0">
                <a:latin typeface="Consolas" panose="020B0609020204030204" pitchFamily="49" charset="0"/>
              </a:rPr>
              <a:t>#include &lt;</a:t>
            </a:r>
            <a:r>
              <a:rPr lang="en-US" sz="1600" dirty="0" err="1">
                <a:latin typeface="Consolas" panose="020B0609020204030204" pitchFamily="49" charset="0"/>
              </a:rPr>
              <a:t>iostream</a:t>
            </a:r>
            <a:r>
              <a:rPr lang="en-US" sz="1600" dirty="0">
                <a:latin typeface="Consolas" panose="020B0609020204030204" pitchFamily="49" charset="0"/>
              </a:rPr>
              <a:t>&gt;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Function declarations</a:t>
            </a: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Function definitions</a:t>
            </a: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800100" lvl="2" indent="0">
              <a:buNone/>
            </a:pPr>
            <a:r>
              <a:rPr lang="en-US" sz="1600" dirty="0">
                <a:latin typeface="Consolas" panose="020B0609020204030204" pitchFamily="49" charset="0"/>
              </a:rPr>
              <a:t>    char phrase_1[7]{' ', 't', 'h', 'e', 'r', 'e'};</a:t>
            </a:r>
          </a:p>
          <a:p>
            <a:pPr marL="800100" lvl="2" indent="0">
              <a:buNone/>
            </a:pPr>
            <a:r>
              <a:rPr lang="en-US" sz="1600" dirty="0">
                <a:latin typeface="Consolas" panose="020B0609020204030204" pitchFamily="49" charset="0"/>
              </a:rPr>
              <a:t>    char phrase_2[5]{'H', 'e', 'l', 'l', 'o'};</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phrase_2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smtClean="0">
                <a:latin typeface="Consolas" panose="020B0609020204030204" pitchFamily="49" charset="0"/>
              </a:rPr>
              <a:t>}</a:t>
            </a:r>
            <a:endParaRPr lang="en-US" sz="1600" dirty="0">
              <a:latin typeface="Consolas" panose="020B0609020204030204" pitchFamily="49" charset="0"/>
            </a:endParaRPr>
          </a:p>
        </p:txBody>
      </p:sp>
      <p:sp>
        <p:nvSpPr>
          <p:cNvPr id="5" name="Rectangle 4"/>
          <p:cNvSpPr/>
          <p:nvPr/>
        </p:nvSpPr>
        <p:spPr>
          <a:xfrm>
            <a:off x="5508104" y="2497848"/>
            <a:ext cx="2084225" cy="646331"/>
          </a:xfrm>
          <a:prstGeom prst="rect">
            <a:avLst/>
          </a:prstGeom>
        </p:spPr>
        <p:txBody>
          <a:bodyPr wrap="none">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Hello there</a:t>
            </a:r>
            <a:endParaRPr lang="en-CA" dirty="0">
              <a:solidFill>
                <a:srgbClr val="0070C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22836780"/>
      </p:ext>
    </p:extLst>
  </p:cSld>
  <p:clrMapOvr>
    <a:masterClrMapping/>
  </p:clrMapOvr>
  <mc:AlternateContent xmlns:mc="http://schemas.openxmlformats.org/markup-compatibility/2006">
    <mc:Choice xmlns:p14="http://schemas.microsoft.com/office/powerpoint/2010/main" Requires="p14">
      <p:transition spd="slow" p14:dur="2000" advTm="46132"/>
    </mc:Choice>
    <mc:Fallback>
      <p:transition spd="slow" advTm="4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Odd behavior: Example</a:t>
            </a:r>
            <a:r>
              <a:rPr lang="en-CA" sz="1600" dirty="0"/>
              <a:t> </a:t>
            </a:r>
            <a:r>
              <a:rPr lang="en-CA" dirty="0" smtClean="0"/>
              <a:t>2</a:t>
            </a:r>
            <a:endParaRPr lang="en-CA" dirty="0"/>
          </a:p>
        </p:txBody>
      </p:sp>
      <p:sp>
        <p:nvSpPr>
          <p:cNvPr id="3" name="Content Placeholder 2"/>
          <p:cNvSpPr>
            <a:spLocks noGrp="1"/>
          </p:cNvSpPr>
          <p:nvPr>
            <p:ph idx="1"/>
          </p:nvPr>
        </p:nvSpPr>
        <p:spPr/>
        <p:txBody>
          <a:bodyPr/>
          <a:lstStyle/>
          <a:p>
            <a:r>
              <a:rPr lang="en-US" dirty="0" smtClean="0"/>
              <a:t>Even better, explain this program:</a:t>
            </a:r>
          </a:p>
          <a:p>
            <a:pPr marL="800100" lvl="2" indent="0">
              <a:buNone/>
            </a:pPr>
            <a:r>
              <a:rPr lang="en-US" sz="1600" dirty="0">
                <a:latin typeface="Consolas" panose="020B0609020204030204" pitchFamily="49" charset="0"/>
              </a:rPr>
              <a:t>#include &lt;</a:t>
            </a:r>
            <a:r>
              <a:rPr lang="en-US" sz="1600" dirty="0" err="1">
                <a:latin typeface="Consolas" panose="020B0609020204030204" pitchFamily="49" charset="0"/>
              </a:rPr>
              <a:t>iostream</a:t>
            </a:r>
            <a:r>
              <a:rPr lang="en-US" sz="1600" dirty="0">
                <a:latin typeface="Consolas" panose="020B0609020204030204" pitchFamily="49" charset="0"/>
              </a:rPr>
              <a:t>&gt;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Function declarations</a:t>
            </a: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Function definitions</a:t>
            </a: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int</a:t>
            </a:r>
            <a:r>
              <a:rPr lang="en-US" sz="1600" dirty="0">
                <a:latin typeface="Consolas" panose="020B0609020204030204" pitchFamily="49" charset="0"/>
              </a:rPr>
              <a:t> data[3]{ 1831291168, 1651458592, 33 </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 </a:t>
            </a:r>
            <a:r>
              <a:rPr lang="en-US" sz="1600" dirty="0" err="1">
                <a:latin typeface="Consolas" panose="020B0609020204030204" pitchFamily="49" charset="0"/>
              </a:rPr>
              <a:t>int</a:t>
            </a:r>
            <a:r>
              <a:rPr lang="en-US" sz="1600" dirty="0">
                <a:latin typeface="Consolas" panose="020B0609020204030204" pitchFamily="49" charset="0"/>
              </a:rPr>
              <a:t> data[3]{</a:t>
            </a:r>
            <a:r>
              <a:rPr lang="en-US" sz="1600" dirty="0" smtClean="0">
                <a:latin typeface="Consolas" panose="020B0609020204030204" pitchFamily="49" charset="0"/>
              </a:rPr>
              <a:t>541665133, 541224802, 553648128};</a:t>
            </a: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a:latin typeface="Consolas" panose="020B0609020204030204" pitchFamily="49" charset="0"/>
              </a:rPr>
              <a:t>char phrase[6]{'H', 'e', 'l', 'l', 'o',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phrase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p:txBody>
      </p:sp>
      <p:sp>
        <p:nvSpPr>
          <p:cNvPr id="5" name="Rectangle 4"/>
          <p:cNvSpPr/>
          <p:nvPr/>
        </p:nvSpPr>
        <p:spPr>
          <a:xfrm>
            <a:off x="5220072" y="1988840"/>
            <a:ext cx="2590774" cy="646331"/>
          </a:xfrm>
          <a:prstGeom prst="rect">
            <a:avLst/>
          </a:prstGeom>
        </p:spPr>
        <p:txBody>
          <a:bodyPr wrap="none">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Hello, I'm Bob!</a:t>
            </a:r>
            <a:endParaRPr lang="en-CA" dirty="0">
              <a:solidFill>
                <a:srgbClr val="0070C0"/>
              </a:solidFill>
            </a:endParaRPr>
          </a:p>
        </p:txBody>
      </p:sp>
      <p:sp>
        <p:nvSpPr>
          <p:cNvPr id="6" name="Rectangle 5"/>
          <p:cNvSpPr/>
          <p:nvPr/>
        </p:nvSpPr>
        <p:spPr>
          <a:xfrm>
            <a:off x="5854364" y="2924944"/>
            <a:ext cx="2464136" cy="646331"/>
          </a:xfrm>
          <a:prstGeom prst="rect">
            <a:avLst/>
          </a:prstGeom>
        </p:spPr>
        <p:txBody>
          <a:bodyPr wrap="none">
            <a:spAutoFit/>
          </a:bodyPr>
          <a:lstStyle/>
          <a:p>
            <a:r>
              <a:rPr lang="en-US" dirty="0" smtClean="0">
                <a:solidFill>
                  <a:srgbClr val="0070C0"/>
                </a:solidFill>
                <a:latin typeface="Georgia" panose="02040502050405020303" pitchFamily="18" charset="0"/>
              </a:rPr>
              <a:t>Alternative output:</a:t>
            </a:r>
          </a:p>
          <a:p>
            <a:r>
              <a:rPr lang="en-US" dirty="0">
                <a:solidFill>
                  <a:srgbClr val="0070C0"/>
                </a:solidFill>
                <a:latin typeface="Consolas" panose="020B0609020204030204" pitchFamily="49" charset="0"/>
              </a:rPr>
              <a:t>    </a:t>
            </a:r>
            <a:r>
              <a:rPr lang="en-US" dirty="0" err="1" smtClean="0">
                <a:solidFill>
                  <a:srgbClr val="0070C0"/>
                </a:solidFill>
                <a:latin typeface="Consolas" panose="020B0609020204030204" pitchFamily="49" charset="0"/>
              </a:rPr>
              <a:t>Hello,m'I</a:t>
            </a:r>
            <a:r>
              <a:rPr lang="en-US" dirty="0" smtClean="0">
                <a:solidFill>
                  <a:srgbClr val="0070C0"/>
                </a:solidFill>
                <a:latin typeface="Consolas" panose="020B0609020204030204" pitchFamily="49" charset="0"/>
              </a:rPr>
              <a:t> </a:t>
            </a:r>
            <a:r>
              <a:rPr lang="en-US" dirty="0" err="1" smtClean="0">
                <a:solidFill>
                  <a:srgbClr val="0070C0"/>
                </a:solidFill>
                <a:latin typeface="Consolas" panose="020B0609020204030204" pitchFamily="49" charset="0"/>
              </a:rPr>
              <a:t>boB</a:t>
            </a:r>
            <a:r>
              <a:rPr lang="en-US" dirty="0" smtClean="0">
                <a:solidFill>
                  <a:srgbClr val="0070C0"/>
                </a:solidFill>
                <a:latin typeface="Consolas" panose="020B0609020204030204" pitchFamily="49" charset="0"/>
              </a:rPr>
              <a:t> </a:t>
            </a:r>
            <a:endParaRPr lang="en-CA" dirty="0">
              <a:solidFill>
                <a:srgbClr val="0070C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10614751"/>
      </p:ext>
    </p:extLst>
  </p:cSld>
  <p:clrMapOvr>
    <a:masterClrMapping/>
  </p:clrMapOvr>
  <mc:AlternateContent xmlns:mc="http://schemas.openxmlformats.org/markup-compatibility/2006">
    <mc:Choice xmlns:p14="http://schemas.microsoft.com/office/powerpoint/2010/main" Requires="p14">
      <p:transition spd="slow" p14:dur="2000" advTm="105374"/>
    </mc:Choice>
    <mc:Fallback>
      <p:transition spd="slow" advTm="10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Length of a string</a:t>
            </a:r>
            <a:endParaRPr lang="en-CA" dirty="0"/>
          </a:p>
        </p:txBody>
      </p:sp>
      <p:sp>
        <p:nvSpPr>
          <p:cNvPr id="3" name="Content Placeholder 2"/>
          <p:cNvSpPr>
            <a:spLocks noGrp="1"/>
          </p:cNvSpPr>
          <p:nvPr>
            <p:ph idx="1"/>
          </p:nvPr>
        </p:nvSpPr>
        <p:spPr/>
        <p:txBody>
          <a:bodyPr/>
          <a:lstStyle/>
          <a:p>
            <a:r>
              <a:rPr lang="en-US" dirty="0" smtClean="0"/>
              <a:t>We can author a function to calculate the length of a string:</a:t>
            </a:r>
          </a:p>
          <a:p>
            <a:pPr marL="914400" lvl="2" indent="0">
              <a:buNone/>
            </a:pPr>
            <a:endParaRPr lang="en-US" dirty="0" smtClean="0">
              <a:latin typeface="Consolas" panose="020B0609020204030204" pitchFamily="49" charset="0"/>
            </a:endParaRPr>
          </a:p>
          <a:p>
            <a:pPr marL="914400" lvl="2" indent="0">
              <a:buNone/>
            </a:pPr>
            <a:r>
              <a:rPr lang="en-US" dirty="0" smtClean="0">
                <a:latin typeface="Consolas" panose="020B0609020204030204" pitchFamily="49" charset="0"/>
              </a:rPr>
              <a:t>unsigned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string_length</a:t>
            </a:r>
            <a:r>
              <a:rPr lang="en-US" dirty="0" smtClean="0">
                <a:latin typeface="Consolas" panose="020B0609020204030204" pitchFamily="49" charset="0"/>
              </a:rPr>
              <a:t>( char </a:t>
            </a:r>
            <a:r>
              <a:rPr lang="en-US" dirty="0" err="1" smtClean="0">
                <a:latin typeface="Consolas" panose="020B0609020204030204" pitchFamily="49" charset="0"/>
              </a:rPr>
              <a:t>str</a:t>
            </a:r>
            <a:r>
              <a:rPr lang="en-US" dirty="0" smtClean="0">
                <a:latin typeface="Consolas" panose="020B0609020204030204" pitchFamily="49" charset="0"/>
              </a:rPr>
              <a:t>[] );</a:t>
            </a:r>
          </a:p>
          <a:p>
            <a:pPr marL="914400" lvl="2" indent="0">
              <a:buNone/>
            </a:pPr>
            <a:endParaRPr lang="en-US" dirty="0">
              <a:latin typeface="Consolas" panose="020B0609020204030204" pitchFamily="49" charset="0"/>
            </a:endParaRPr>
          </a:p>
          <a:p>
            <a:pPr marL="914400" lvl="2" indent="0">
              <a:buNone/>
            </a:pPr>
            <a:r>
              <a:rPr lang="en-US" dirty="0">
                <a:latin typeface="Consolas" panose="020B0609020204030204" pitchFamily="49" charset="0"/>
              </a:rPr>
              <a:t>unsigned </a:t>
            </a:r>
            <a:r>
              <a:rPr lang="en-US" dirty="0" err="1">
                <a:latin typeface="Consolas" panose="020B0609020204030204" pitchFamily="49" charset="0"/>
              </a:rPr>
              <a:t>int</a:t>
            </a:r>
            <a:r>
              <a:rPr lang="en-US" dirty="0">
                <a:latin typeface="Consolas" panose="020B0609020204030204" pitchFamily="49" charset="0"/>
              </a:rPr>
              <a:t> </a:t>
            </a:r>
            <a:r>
              <a:rPr lang="en-US" dirty="0" err="1">
                <a:latin typeface="Consolas" panose="020B0609020204030204" pitchFamily="49" charset="0"/>
              </a:rPr>
              <a:t>string_length</a:t>
            </a:r>
            <a:r>
              <a:rPr lang="en-US" dirty="0">
                <a:latin typeface="Consolas" panose="020B0609020204030204" pitchFamily="49" charset="0"/>
              </a:rPr>
              <a:t>( char </a:t>
            </a:r>
            <a:r>
              <a:rPr lang="en-US" dirty="0" err="1" smtClean="0">
                <a:latin typeface="Consolas" panose="020B0609020204030204" pitchFamily="49" charset="0"/>
              </a:rPr>
              <a:t>str</a:t>
            </a:r>
            <a:r>
              <a:rPr lang="en-US" dirty="0" smtClean="0">
                <a:latin typeface="Consolas" panose="020B0609020204030204" pitchFamily="49" charset="0"/>
              </a:rPr>
              <a:t>[] ) {</a:t>
            </a:r>
          </a:p>
          <a:p>
            <a:pPr marL="914400" lvl="2" indent="0">
              <a:buNone/>
            </a:pPr>
            <a:r>
              <a:rPr lang="en-US" dirty="0" smtClean="0">
                <a:latin typeface="Consolas" panose="020B0609020204030204" pitchFamily="49" charset="0"/>
              </a:rPr>
              <a:t>    for ( unsigned </a:t>
            </a:r>
            <a:r>
              <a:rPr lang="en-US" dirty="0" err="1" smtClean="0">
                <a:latin typeface="Consolas" panose="020B0609020204030204" pitchFamily="49" charset="0"/>
              </a:rPr>
              <a:t>int</a:t>
            </a:r>
            <a:r>
              <a:rPr lang="en-US" dirty="0">
                <a:latin typeface="Consolas" panose="020B0609020204030204" pitchFamily="49" charset="0"/>
              </a:rPr>
              <a:t> </a:t>
            </a:r>
            <a:r>
              <a:rPr lang="en-US" dirty="0" smtClean="0">
                <a:latin typeface="Consolas" panose="020B0609020204030204" pitchFamily="49" charset="0"/>
              </a:rPr>
              <a:t>k{0}; true; ++k )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if ( </a:t>
            </a:r>
            <a:r>
              <a:rPr lang="en-US" dirty="0" err="1" smtClean="0">
                <a:latin typeface="Consolas" panose="020B0609020204030204" pitchFamily="49" charset="0"/>
              </a:rPr>
              <a:t>str</a:t>
            </a:r>
            <a:r>
              <a:rPr lang="en-US" dirty="0" smtClean="0">
                <a:latin typeface="Consolas" panose="020B0609020204030204" pitchFamily="49" charset="0"/>
              </a:rPr>
              <a:t>[k] == '\0' )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return k;</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a:t>
            </a:r>
          </a:p>
          <a:p>
            <a:pPr marL="914400" lvl="2" indent="0">
              <a:buNone/>
            </a:pPr>
            <a:endParaRPr lang="en-US" dirty="0">
              <a:latin typeface="Consolas" panose="020B0609020204030204" pitchFamily="49" charset="0"/>
            </a:endParaRPr>
          </a:p>
          <a:p>
            <a:pPr marL="914400" lvl="2" indent="0">
              <a:buNone/>
            </a:pPr>
            <a:r>
              <a:rPr lang="en-US" dirty="0" smtClean="0">
                <a:latin typeface="Consolas" panose="020B0609020204030204" pitchFamily="49" charset="0"/>
              </a:rPr>
              <a:t>    assert( false );</a:t>
            </a:r>
          </a:p>
          <a:p>
            <a:pPr marL="914400" lvl="2" indent="0">
              <a:buNone/>
            </a:pPr>
            <a:r>
              <a:rPr lang="en-US" dirty="0" smtClean="0">
                <a:latin typeface="Consolas" panose="020B0609020204030204" pitchFamily="49" charset="0"/>
              </a:rPr>
              <a:t>}</a:t>
            </a:r>
            <a:endParaRPr lang="en-US" dirty="0">
              <a:latin typeface="Consolas" panose="020B0609020204030204" pitchFamily="49" charset="0"/>
            </a:endParaRPr>
          </a:p>
        </p:txBody>
      </p:sp>
      <p:sp>
        <p:nvSpPr>
          <p:cNvPr id="6" name="Rounded Rectangle 5"/>
          <p:cNvSpPr/>
          <p:nvPr/>
        </p:nvSpPr>
        <p:spPr>
          <a:xfrm>
            <a:off x="4283968" y="328498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411760" y="3610340"/>
            <a:ext cx="3096344" cy="9707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907704" y="5250502"/>
            <a:ext cx="2150909" cy="3667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69936460"/>
      </p:ext>
    </p:extLst>
  </p:cSld>
  <p:clrMapOvr>
    <a:masterClrMapping/>
  </p:clrMapOvr>
  <mc:AlternateContent xmlns:mc="http://schemas.openxmlformats.org/markup-compatibility/2006">
    <mc:Choice xmlns:p14="http://schemas.microsoft.com/office/powerpoint/2010/main" Requires="p14">
      <p:transition spd="slow" p14:dur="2000" advTm="176333"/>
    </mc:Choice>
    <mc:Fallback>
      <p:transition spd="slow" advTm="17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9"/>
                </p:tgtEl>
              </p:cMediaNode>
            </p:audio>
          </p:childTnLst>
        </p:cTn>
      </p:par>
    </p:tnLst>
    <p:bldLst>
      <p:bldP spid="6" grpId="0" animBg="1"/>
      <p:bldP spid="6" grpId="1" animBg="1"/>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two strings</a:t>
            </a:r>
            <a:endParaRPr lang="en-CA" dirty="0"/>
          </a:p>
        </p:txBody>
      </p:sp>
      <p:sp>
        <p:nvSpPr>
          <p:cNvPr id="3" name="Content Placeholder 2"/>
          <p:cNvSpPr>
            <a:spLocks noGrp="1"/>
          </p:cNvSpPr>
          <p:nvPr>
            <p:ph idx="1"/>
          </p:nvPr>
        </p:nvSpPr>
        <p:spPr/>
        <p:txBody>
          <a:bodyPr/>
          <a:lstStyle/>
          <a:p>
            <a:r>
              <a:rPr lang="en-US" dirty="0" smtClean="0"/>
              <a:t>We can compare if two strings are equal:</a:t>
            </a:r>
          </a:p>
          <a:p>
            <a:pPr marL="914400" lvl="2" indent="0">
              <a:buNone/>
            </a:pPr>
            <a:endParaRPr lang="en-US" dirty="0" smtClean="0">
              <a:latin typeface="Consolas" panose="020B0609020204030204" pitchFamily="49" charset="0"/>
            </a:endParaRPr>
          </a:p>
          <a:p>
            <a:pPr marL="914400" lvl="2" indent="0">
              <a:buNone/>
            </a:pPr>
            <a:r>
              <a:rPr lang="en-US" dirty="0" smtClean="0">
                <a:latin typeface="Consolas" panose="020B0609020204030204" pitchFamily="49" charset="0"/>
              </a:rPr>
              <a:t>bool </a:t>
            </a:r>
            <a:r>
              <a:rPr lang="en-US" dirty="0" err="1" smtClean="0">
                <a:latin typeface="Consolas" panose="020B0609020204030204" pitchFamily="49" charset="0"/>
              </a:rPr>
              <a:t>string_compare</a:t>
            </a:r>
            <a:r>
              <a:rPr lang="en-US" dirty="0" smtClean="0">
                <a:latin typeface="Consolas" panose="020B0609020204030204" pitchFamily="49" charset="0"/>
              </a:rPr>
              <a:t>( char str0[], char str1[] );</a:t>
            </a:r>
          </a:p>
          <a:p>
            <a:pPr marL="914400" lvl="2" indent="0">
              <a:buNone/>
            </a:pPr>
            <a:endParaRPr lang="en-US" dirty="0">
              <a:latin typeface="Consolas" panose="020B0609020204030204" pitchFamily="49" charset="0"/>
            </a:endParaRPr>
          </a:p>
          <a:p>
            <a:pPr marL="914400" lvl="2" indent="0">
              <a:buNone/>
            </a:pPr>
            <a:r>
              <a:rPr lang="en-US" dirty="0">
                <a:latin typeface="Consolas" panose="020B0609020204030204" pitchFamily="49" charset="0"/>
              </a:rPr>
              <a:t>bool </a:t>
            </a:r>
            <a:r>
              <a:rPr lang="en-US" dirty="0" err="1">
                <a:latin typeface="Consolas" panose="020B0609020204030204" pitchFamily="49" charset="0"/>
              </a:rPr>
              <a:t>string_compare</a:t>
            </a:r>
            <a:r>
              <a:rPr lang="en-US" dirty="0">
                <a:latin typeface="Consolas" panose="020B0609020204030204" pitchFamily="49" charset="0"/>
              </a:rPr>
              <a:t>( char </a:t>
            </a:r>
            <a:r>
              <a:rPr lang="en-US" dirty="0" smtClean="0">
                <a:latin typeface="Consolas" panose="020B0609020204030204" pitchFamily="49" charset="0"/>
              </a:rPr>
              <a:t>str0</a:t>
            </a:r>
            <a:r>
              <a:rPr lang="en-US" dirty="0">
                <a:latin typeface="Consolas" panose="020B0609020204030204" pitchFamily="49" charset="0"/>
              </a:rPr>
              <a:t>[], char </a:t>
            </a:r>
            <a:r>
              <a:rPr lang="en-US" dirty="0" smtClean="0">
                <a:latin typeface="Consolas" panose="020B0609020204030204" pitchFamily="49" charset="0"/>
              </a:rPr>
              <a:t>str1[] </a:t>
            </a:r>
            <a:r>
              <a:rPr lang="en-US" dirty="0">
                <a:latin typeface="Consolas" panose="020B0609020204030204" pitchFamily="49" charset="0"/>
              </a:rPr>
              <a:t>)</a:t>
            </a:r>
            <a:r>
              <a:rPr lang="en-US" dirty="0" smtClean="0">
                <a:latin typeface="Consolas" panose="020B0609020204030204" pitchFamily="49" charset="0"/>
              </a:rPr>
              <a:t> {</a:t>
            </a:r>
          </a:p>
          <a:p>
            <a:pPr marL="914400" lvl="2" indent="0">
              <a:buNone/>
            </a:pPr>
            <a:r>
              <a:rPr lang="en-US" dirty="0" smtClean="0">
                <a:latin typeface="Consolas" panose="020B0609020204030204" pitchFamily="49" charset="0"/>
              </a:rPr>
              <a:t>    for ( unsigned </a:t>
            </a:r>
            <a:r>
              <a:rPr lang="en-US" dirty="0" err="1" smtClean="0">
                <a:latin typeface="Consolas" panose="020B0609020204030204" pitchFamily="49" charset="0"/>
              </a:rPr>
              <a:t>int</a:t>
            </a:r>
            <a:r>
              <a:rPr lang="en-US" dirty="0">
                <a:latin typeface="Consolas" panose="020B0609020204030204" pitchFamily="49" charset="0"/>
              </a:rPr>
              <a:t> </a:t>
            </a:r>
            <a:r>
              <a:rPr lang="en-US" dirty="0" smtClean="0">
                <a:latin typeface="Consolas" panose="020B0609020204030204" pitchFamily="49" charset="0"/>
              </a:rPr>
              <a:t>k{0}; true; ++k )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if ( str0[k] != str1[k] )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return false;</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 else if ( str0[k] == '\0' )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return true;</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a:t>
            </a:r>
          </a:p>
          <a:p>
            <a:pPr marL="914400" lvl="2" indent="0">
              <a:buNone/>
            </a:pPr>
            <a:endParaRPr lang="en-US" dirty="0">
              <a:latin typeface="Consolas" panose="020B0609020204030204" pitchFamily="49" charset="0"/>
            </a:endParaRPr>
          </a:p>
          <a:p>
            <a:pPr marL="914400" lvl="2" indent="0">
              <a:buNone/>
            </a:pPr>
            <a:r>
              <a:rPr lang="en-US" dirty="0" smtClean="0">
                <a:latin typeface="Consolas" panose="020B0609020204030204" pitchFamily="49" charset="0"/>
              </a:rPr>
              <a:t>    assert( false );</a:t>
            </a:r>
          </a:p>
          <a:p>
            <a:pPr marL="914400" lvl="2" indent="0">
              <a:buNone/>
            </a:pPr>
            <a:r>
              <a:rPr lang="en-US" dirty="0" smtClean="0">
                <a:latin typeface="Consolas" panose="020B0609020204030204" pitchFamily="49" charset="0"/>
              </a:rPr>
              <a:t>}</a:t>
            </a:r>
            <a:endParaRPr lang="en-US" dirty="0">
              <a:latin typeface="Consolas" panose="020B0609020204030204" pitchFamily="49" charset="0"/>
            </a:endParaRPr>
          </a:p>
        </p:txBody>
      </p:sp>
      <p:sp>
        <p:nvSpPr>
          <p:cNvPr id="6" name="Rounded Rectangle 5"/>
          <p:cNvSpPr/>
          <p:nvPr/>
        </p:nvSpPr>
        <p:spPr>
          <a:xfrm>
            <a:off x="4274637" y="3284984"/>
            <a:ext cx="585395"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402429" y="3589038"/>
            <a:ext cx="3600400" cy="6853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402428" y="4299787"/>
            <a:ext cx="4041779" cy="6853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901013" y="5949280"/>
            <a:ext cx="209492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32048555"/>
      </p:ext>
    </p:extLst>
  </p:cSld>
  <p:clrMapOvr>
    <a:masterClrMapping/>
  </p:clrMapOvr>
  <mc:AlternateContent xmlns:mc="http://schemas.openxmlformats.org/markup-compatibility/2006">
    <mc:Choice xmlns:p14="http://schemas.microsoft.com/office/powerpoint/2010/main" Requires="p14">
      <p:transition spd="slow" p14:dur="2000" advTm="203289"/>
    </mc:Choice>
    <mc:Fallback>
      <p:transition spd="slow" advTm="20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2"/>
                </p:tgtEl>
              </p:cMediaNode>
            </p:audio>
          </p:childTnLst>
        </p:cTn>
      </p:par>
    </p:tnLst>
    <p:bldLst>
      <p:bldP spid="6" grpId="0" animBg="1"/>
      <p:bldP spid="6" grpId="1" animBg="1"/>
      <p:bldP spid="7" grpId="0" animBg="1"/>
      <p:bldP spid="7" grpId="1" animBg="1"/>
      <p:bldP spid="8" grpId="0" animBg="1"/>
      <p:bldP spid="8" grpId="1"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 with C-style strings</a:t>
            </a:r>
            <a:endParaRPr lang="en-CA" dirty="0"/>
          </a:p>
        </p:txBody>
      </p:sp>
      <p:sp>
        <p:nvSpPr>
          <p:cNvPr id="3" name="Content Placeholder 2"/>
          <p:cNvSpPr>
            <a:spLocks noGrp="1"/>
          </p:cNvSpPr>
          <p:nvPr>
            <p:ph idx="1"/>
          </p:nvPr>
        </p:nvSpPr>
        <p:spPr/>
        <p:txBody>
          <a:bodyPr/>
          <a:lstStyle/>
          <a:p>
            <a:r>
              <a:rPr lang="en-US" dirty="0" smtClean="0"/>
              <a:t>What is wrong with this program?</a:t>
            </a:r>
          </a:p>
          <a:p>
            <a:pPr marL="800100" lvl="2" indent="0">
              <a:buNone/>
            </a:pPr>
            <a:r>
              <a:rPr lang="en-US" sz="1500" dirty="0">
                <a:latin typeface="Consolas" panose="020B0609020204030204" pitchFamily="49" charset="0"/>
              </a:rPr>
              <a:t>#include &lt;</a:t>
            </a:r>
            <a:r>
              <a:rPr lang="en-US" sz="1500" dirty="0" err="1">
                <a:latin typeface="Consolas" panose="020B0609020204030204" pitchFamily="49" charset="0"/>
              </a:rPr>
              <a:t>iostream</a:t>
            </a:r>
            <a:r>
              <a:rPr lang="en-US" sz="1500" dirty="0">
                <a:latin typeface="Consolas" panose="020B0609020204030204" pitchFamily="49" charset="0"/>
              </a:rPr>
              <a:t>&gt;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Function declarations</a:t>
            </a:r>
          </a:p>
          <a:p>
            <a:pPr marL="800100" lvl="2" indent="0">
              <a:buNone/>
            </a:pPr>
            <a:r>
              <a:rPr lang="en-US" sz="1500" dirty="0" err="1">
                <a:latin typeface="Consolas" panose="020B0609020204030204" pitchFamily="49" charset="0"/>
              </a:rPr>
              <a:t>int</a:t>
            </a:r>
            <a:r>
              <a:rPr lang="en-US" sz="1500" dirty="0">
                <a:latin typeface="Consolas" panose="020B0609020204030204" pitchFamily="49" charset="0"/>
              </a:rPr>
              <a:t> main();</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Function definitions</a:t>
            </a:r>
          </a:p>
          <a:p>
            <a:pPr marL="800100" lvl="2" indent="0">
              <a:buNone/>
            </a:pPr>
            <a:r>
              <a:rPr lang="en-US" sz="1500" dirty="0" err="1">
                <a:latin typeface="Consolas" panose="020B0609020204030204" pitchFamily="49" charset="0"/>
              </a:rPr>
              <a:t>int</a:t>
            </a:r>
            <a:r>
              <a:rPr lang="en-US" sz="1500" dirty="0">
                <a:latin typeface="Consolas" panose="020B0609020204030204" pitchFamily="49" charset="0"/>
              </a:rPr>
              <a:t> main()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char string[3]{};</a:t>
            </a:r>
          </a:p>
          <a:p>
            <a:pPr marL="800100" lvl="2" indent="0">
              <a:buNone/>
            </a:pPr>
            <a:r>
              <a:rPr lang="en-US" sz="1500" dirty="0" smtClean="0">
                <a:latin typeface="Consolas" panose="020B0609020204030204" pitchFamily="49" charset="0"/>
              </a:rPr>
              <a:t>    string[0] = 'H';</a:t>
            </a: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string[1] </a:t>
            </a:r>
            <a:r>
              <a:rPr lang="en-US" sz="1500" dirty="0">
                <a:latin typeface="Consolas" panose="020B0609020204030204" pitchFamily="49" charset="0"/>
              </a:rPr>
              <a:t>= </a:t>
            </a:r>
            <a:r>
              <a:rPr lang="en-US" sz="1500" dirty="0" smtClean="0">
                <a:latin typeface="Consolas" panose="020B0609020204030204" pitchFamily="49" charset="0"/>
              </a:rPr>
              <a:t>'</a:t>
            </a:r>
            <a:r>
              <a:rPr lang="en-US" sz="1500" dirty="0" err="1" smtClean="0">
                <a:latin typeface="Consolas" panose="020B0609020204030204" pitchFamily="49" charset="0"/>
              </a:rPr>
              <a:t>i</a:t>
            </a:r>
            <a:r>
              <a:rPr lang="en-US" sz="1500" dirty="0" smtClean="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string[2] </a:t>
            </a:r>
            <a:r>
              <a:rPr lang="en-US" sz="1500" dirty="0">
                <a:latin typeface="Consolas" panose="020B0609020204030204" pitchFamily="49" charset="0"/>
              </a:rPr>
              <a:t>= </a:t>
            </a:r>
            <a:r>
              <a:rPr lang="en-US" sz="1500" dirty="0" smtClean="0">
                <a:latin typeface="Consolas" panose="020B0609020204030204" pitchFamily="49" charset="0"/>
              </a:rPr>
              <a:t>'!';</a:t>
            </a:r>
          </a:p>
          <a:p>
            <a:pPr marL="800100" lvl="2" indent="0">
              <a:buNone/>
            </a:pPr>
            <a:r>
              <a:rPr lang="en-US" sz="1500" dirty="0" smtClean="0">
                <a:latin typeface="Consolas" panose="020B0609020204030204" pitchFamily="49" charset="0"/>
              </a:rPr>
              <a:t>    string[3] = '\0';</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smtClean="0">
                <a:latin typeface="Consolas" panose="020B0609020204030204" pitchFamily="49" charset="0"/>
              </a:rPr>
              <a:t>string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8" name="Rounded Rectangle 7"/>
          <p:cNvSpPr/>
          <p:nvPr/>
        </p:nvSpPr>
        <p:spPr>
          <a:xfrm>
            <a:off x="1684989" y="3879710"/>
            <a:ext cx="1950907"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02529776"/>
      </p:ext>
    </p:extLst>
  </p:cSld>
  <p:clrMapOvr>
    <a:masterClrMapping/>
  </p:clrMapOvr>
  <mc:AlternateContent xmlns:mc="http://schemas.openxmlformats.org/markup-compatibility/2006">
    <mc:Choice xmlns:p14="http://schemas.microsoft.com/office/powerpoint/2010/main" Requires="p14">
      <p:transition spd="slow" p14:dur="2000" advTm="126783"/>
    </mc:Choice>
    <mc:Fallback>
      <p:transition spd="slow" advTm="12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Understand the difference between a character array and a C-style string</a:t>
            </a:r>
            <a:endParaRPr lang="en-CA" dirty="0"/>
          </a:p>
          <a:p>
            <a:pPr lvl="2"/>
            <a:r>
              <a:rPr lang="en-US" dirty="0" smtClean="0"/>
              <a:t>A C-style string is a character array with the string being all characters up to but not including the first null character</a:t>
            </a:r>
            <a:endParaRPr lang="en-US" dirty="0" smtClean="0"/>
          </a:p>
          <a:p>
            <a:pPr lvl="1"/>
            <a:r>
              <a:rPr lang="en-US" dirty="0" smtClean="0"/>
              <a:t>Are aware that you must be careful that the capacity of the array is at least one greater than the length of the string being stored</a:t>
            </a:r>
          </a:p>
          <a:p>
            <a:pPr lvl="1"/>
            <a:r>
              <a:rPr lang="en-US" dirty="0" smtClean="0"/>
              <a:t>Have looked at a number of functions that look at C-style strings</a:t>
            </a:r>
          </a:p>
          <a:p>
            <a:pPr lvl="1"/>
            <a:r>
              <a:rPr lang="en-US" dirty="0" smtClean="0"/>
              <a:t>Later, once we see classes, we will investigate the C++ </a:t>
            </a:r>
            <a:r>
              <a:rPr lang="en-US" dirty="0" err="1" smtClean="0">
                <a:latin typeface="Consolas" panose="020B0609020204030204" pitchFamily="49" charset="0"/>
              </a:rPr>
              <a:t>std</a:t>
            </a:r>
            <a:r>
              <a:rPr lang="en-US" dirty="0" smtClean="0">
                <a:latin typeface="Consolas" panose="020B0609020204030204" pitchFamily="49" charset="0"/>
              </a:rPr>
              <a:t>::string</a:t>
            </a:r>
            <a:r>
              <a:rPr lang="en-US" dirty="0" smtClean="0"/>
              <a:t> </a:t>
            </a:r>
            <a:endParaRPr lang="en-CA"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15255"/>
    </mc:Choice>
    <mc:Fallback>
      <p:transition spd="slow" advTm="11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US" sz="1800" dirty="0"/>
              <a:t>	https://en.wikipedia.org/wiki/Kahlil_Gibran</a:t>
            </a:r>
            <a:endParaRPr lang="en-CA"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595"/>
    </mc:Choice>
    <mc:Fallback>
      <p:transition spd="slow" advTm="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2303"/>
    </mc:Choice>
    <mc:Fallback>
      <p:transition spd="slow" advTm="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2764"/>
    </mc:Choice>
    <mc:Fallback>
      <p:transition spd="slow" advTm="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what a string is</a:t>
            </a:r>
          </a:p>
          <a:p>
            <a:pPr lvl="1"/>
            <a:r>
              <a:rPr lang="en-US" dirty="0" smtClean="0"/>
              <a:t>Look at how to store a string in a character array</a:t>
            </a:r>
          </a:p>
          <a:p>
            <a:pPr lvl="1"/>
            <a:r>
              <a:rPr lang="en-US" dirty="0" smtClean="0"/>
              <a:t>See some of the limitations of the choice for C-style strings</a:t>
            </a:r>
          </a:p>
          <a:p>
            <a:pPr lvl="1"/>
            <a:r>
              <a:rPr lang="en-US" dirty="0" smtClean="0"/>
              <a:t>Look at two functions that work with C-style strings</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66156"/>
    </mc:Choice>
    <mc:Fallback>
      <p:transition spd="slow" advTm="6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Strings</a:t>
            </a:r>
            <a:endParaRPr lang="en-CA" dirty="0"/>
          </a:p>
        </p:txBody>
      </p:sp>
      <p:sp>
        <p:nvSpPr>
          <p:cNvPr id="3" name="Content Placeholder 2"/>
          <p:cNvSpPr>
            <a:spLocks noGrp="1"/>
          </p:cNvSpPr>
          <p:nvPr>
            <p:ph idx="1"/>
          </p:nvPr>
        </p:nvSpPr>
        <p:spPr/>
        <p:txBody>
          <a:bodyPr/>
          <a:lstStyle/>
          <a:p>
            <a:pPr algn="l"/>
            <a:r>
              <a:rPr lang="en-US" dirty="0" smtClean="0"/>
              <a:t>A string is a sequence of characters meant to represent an expression in a language</a:t>
            </a:r>
          </a:p>
          <a:p>
            <a:pPr lvl="1"/>
            <a:r>
              <a:rPr lang="en-US" dirty="0" smtClean="0"/>
              <a:t>All entries of a string come from a fixed alphabet</a:t>
            </a:r>
            <a:endParaRPr lang="en-US" dirty="0" smtClean="0"/>
          </a:p>
          <a:p>
            <a:pPr lvl="1"/>
            <a:r>
              <a:rPr lang="en-US" dirty="0" smtClean="0"/>
              <a:t>It makes sense that this could be stored as an array</a:t>
            </a:r>
          </a:p>
          <a:p>
            <a:pPr lvl="1"/>
            <a:endParaRPr lang="en-US" dirty="0"/>
          </a:p>
          <a:p>
            <a:r>
              <a:rPr lang="en-US" dirty="0" smtClean="0"/>
              <a:t>If the phrase is in English, we can use a character array</a:t>
            </a:r>
          </a:p>
          <a:p>
            <a:pPr lvl="1"/>
            <a:r>
              <a:rPr lang="en-US" dirty="0" smtClean="0"/>
              <a:t>Creating strings from other languages requires Unicode</a:t>
            </a:r>
          </a:p>
          <a:p>
            <a:pPr lvl="1"/>
            <a:r>
              <a:rPr lang="en-US" dirty="0" smtClean="0"/>
              <a:t>New-line and tab characters (</a:t>
            </a:r>
            <a:r>
              <a:rPr lang="en-US" dirty="0" smtClean="0">
                <a:latin typeface="Consolas" panose="020B0609020204030204" pitchFamily="49" charset="0"/>
              </a:rPr>
              <a:t>'\n'</a:t>
            </a:r>
            <a:r>
              <a:rPr lang="en-US" dirty="0" smtClean="0"/>
              <a:t> and </a:t>
            </a:r>
            <a:r>
              <a:rPr lang="en-US" dirty="0" smtClean="0">
                <a:latin typeface="Consolas" panose="020B0609020204030204" pitchFamily="49" charset="0"/>
              </a:rPr>
              <a:t>'\t')</a:t>
            </a:r>
            <a:r>
              <a:rPr lang="en-US" dirty="0" smtClean="0"/>
              <a:t> could be used for some basic formatting</a:t>
            </a:r>
          </a:p>
          <a:p>
            <a:pPr lvl="1"/>
            <a:endParaRPr lang="en-US" dirty="0"/>
          </a:p>
          <a:p>
            <a:r>
              <a:rPr lang="en-US" dirty="0" smtClean="0"/>
              <a:t>Additionally, we may want to make changes to the string:</a:t>
            </a:r>
          </a:p>
          <a:p>
            <a:pPr lvl="1"/>
            <a:r>
              <a:rPr lang="en-US" dirty="0" smtClean="0"/>
              <a:t>Adding a few characters</a:t>
            </a:r>
          </a:p>
          <a:p>
            <a:pPr lvl="1"/>
            <a:r>
              <a:rPr lang="en-US" dirty="0" smtClean="0"/>
              <a:t>Delete a few characters</a:t>
            </a:r>
          </a:p>
          <a:p>
            <a:pPr lvl="1"/>
            <a:r>
              <a:rPr lang="en-US" dirty="0" smtClean="0"/>
              <a:t>Replace a character</a:t>
            </a:r>
            <a:endParaRPr lang="en-US" dirty="0"/>
          </a:p>
          <a:p>
            <a:pPr lvl="1" algn="l"/>
            <a:endParaRPr lang="en-US" dirty="0" smtClean="0"/>
          </a:p>
          <a:p>
            <a:pPr lvl="1" algn="l"/>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68286169"/>
      </p:ext>
    </p:extLst>
  </p:cSld>
  <p:clrMapOvr>
    <a:masterClrMapping/>
  </p:clrMapOvr>
  <mc:AlternateContent xmlns:mc="http://schemas.openxmlformats.org/markup-compatibility/2006">
    <mc:Choice xmlns:p14="http://schemas.microsoft.com/office/powerpoint/2010/main" Requires="p14">
      <p:transition spd="slow" p14:dur="2000" advTm="137432"/>
    </mc:Choice>
    <mc:Fallback>
      <p:transition spd="slow" advTm="137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Strings</a:t>
            </a:r>
            <a:endParaRPr lang="en-CA" dirty="0"/>
          </a:p>
        </p:txBody>
      </p:sp>
      <p:sp>
        <p:nvSpPr>
          <p:cNvPr id="3" name="Content Placeholder 2"/>
          <p:cNvSpPr>
            <a:spLocks noGrp="1"/>
          </p:cNvSpPr>
          <p:nvPr>
            <p:ph idx="1"/>
          </p:nvPr>
        </p:nvSpPr>
        <p:spPr/>
        <p:txBody>
          <a:bodyPr/>
          <a:lstStyle/>
          <a:p>
            <a:r>
              <a:rPr lang="en-US" dirty="0" smtClean="0"/>
              <a:t>What strategy would you use to stor</a:t>
            </a:r>
            <a:r>
              <a:rPr lang="en-US" dirty="0" smtClean="0"/>
              <a:t>e such a string?</a:t>
            </a:r>
          </a:p>
          <a:p>
            <a:pPr lvl="1"/>
            <a:r>
              <a:rPr lang="en-US" dirty="0" smtClean="0"/>
              <a:t>We’re definitely going to use an array of characters</a:t>
            </a:r>
          </a:p>
          <a:p>
            <a:pPr lvl="1"/>
            <a:endParaRPr lang="en-US" dirty="0"/>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smtClean="0">
                <a:latin typeface="Consolas" panose="020B0609020204030204" pitchFamily="49" charset="0"/>
              </a:rPr>
              <a:t>    // Initialize the first eight characters with </a:t>
            </a:r>
          </a:p>
          <a:p>
            <a:pPr marL="800100" lvl="2" indent="0">
              <a:buNone/>
            </a:pPr>
            <a:r>
              <a:rPr lang="en-US" sz="1600" dirty="0" smtClean="0">
                <a:latin typeface="Consolas" panose="020B0609020204030204" pitchFamily="49" charset="0"/>
              </a:rPr>
              <a:t>    //     "Good day"</a:t>
            </a:r>
          </a:p>
          <a:p>
            <a:pPr marL="800100" lvl="2" indent="0">
              <a:buNone/>
            </a:pPr>
            <a:r>
              <a:rPr lang="en-US" sz="1600" dirty="0" smtClean="0">
                <a:latin typeface="Consolas" panose="020B0609020204030204" pitchFamily="49" charset="0"/>
              </a:rPr>
              <a:t>    //  - all other characters are set to '\0'</a:t>
            </a:r>
          </a:p>
          <a:p>
            <a:pPr marL="800100" lvl="2" indent="0">
              <a:buNone/>
            </a:pPr>
            <a:r>
              <a:rPr lang="en-US" sz="1600" dirty="0" smtClean="0">
                <a:latin typeface="Consolas" panose="020B0609020204030204" pitchFamily="49" charset="0"/>
              </a:rPr>
              <a:t>    //    that is, the null character or 0b00000000</a:t>
            </a:r>
          </a:p>
          <a:p>
            <a:pPr marL="800100" lvl="2" indent="0">
              <a:buNone/>
            </a:pPr>
            <a:r>
              <a:rPr lang="en-US" sz="1600" dirty="0" smtClean="0">
                <a:latin typeface="Consolas" panose="020B0609020204030204" pitchFamily="49" charset="0"/>
              </a:rPr>
              <a:t>    char phrase[100]{'G', 'o', 'o', 'd', ' ', 'd', 'a', 'y'};</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 Use this character array</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return 0;</a:t>
            </a:r>
          </a:p>
          <a:p>
            <a:pPr marL="800100" lvl="2" indent="0">
              <a:buNone/>
            </a:pPr>
            <a:r>
              <a:rPr lang="en-US" sz="1600" dirty="0" smtClean="0">
                <a:latin typeface="Consolas" panose="020B0609020204030204" pitchFamily="49" charset="0"/>
              </a:rPr>
              <a:t>}</a:t>
            </a:r>
          </a:p>
          <a:p>
            <a:pPr marL="800100" lvl="2" indent="0">
              <a:buNone/>
            </a:pPr>
            <a:endParaRPr lang="en-US" sz="1600" dirty="0">
              <a:latin typeface="Consolas" panose="020B0609020204030204" pitchFamily="49" charset="0"/>
            </a:endParaRPr>
          </a:p>
          <a:p>
            <a:pPr lvl="1"/>
            <a:r>
              <a:rPr lang="en-US" dirty="0" smtClean="0">
                <a:solidFill>
                  <a:prstClr val="black"/>
                </a:solidFill>
              </a:rPr>
              <a:t>How do we determine the end of the string?</a:t>
            </a:r>
            <a:endParaRPr lang="en-US" sz="1600" dirty="0">
              <a:latin typeface="Consolas" panose="020B0609020204030204" pitchFamily="49" charset="0"/>
            </a:endParaRPr>
          </a:p>
        </p:txBody>
      </p:sp>
      <p:sp>
        <p:nvSpPr>
          <p:cNvPr id="6" name="Rounded Rectangle 5"/>
          <p:cNvSpPr/>
          <p:nvPr/>
        </p:nvSpPr>
        <p:spPr>
          <a:xfrm>
            <a:off x="1701011" y="4130418"/>
            <a:ext cx="648072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61781"/>
    </mc:Choice>
    <mc:Fallback>
      <p:transition spd="slow" advTm="61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Strings</a:t>
            </a:r>
            <a:endParaRPr lang="en-CA" dirty="0"/>
          </a:p>
        </p:txBody>
      </p:sp>
      <p:sp>
        <p:nvSpPr>
          <p:cNvPr id="3" name="Content Placeholder 2"/>
          <p:cNvSpPr>
            <a:spLocks noGrp="1"/>
          </p:cNvSpPr>
          <p:nvPr>
            <p:ph idx="1"/>
          </p:nvPr>
        </p:nvSpPr>
        <p:spPr/>
        <p:txBody>
          <a:bodyPr/>
          <a:lstStyle/>
          <a:p>
            <a:r>
              <a:rPr lang="en-US" dirty="0" smtClean="0"/>
              <a:t>Question: How do you record how long the actual string is?</a:t>
            </a:r>
          </a:p>
          <a:p>
            <a:pPr lvl="1"/>
            <a:r>
              <a:rPr lang="en-US" dirty="0" smtClean="0"/>
              <a:t>That is, which characters actually make up the string in question</a:t>
            </a:r>
          </a:p>
          <a:p>
            <a:r>
              <a:rPr lang="en-US" dirty="0" smtClean="0"/>
              <a:t>One solution: </a:t>
            </a:r>
            <a:r>
              <a:rPr lang="en-US" dirty="0" smtClean="0"/>
              <a:t>Have a second local variable:</a:t>
            </a:r>
          </a:p>
          <a:p>
            <a:pPr marL="800100" lvl="2" indent="0">
              <a:buNone/>
            </a:pPr>
            <a:endParaRPr lang="en-US" sz="1600" dirty="0" smtClean="0">
              <a:latin typeface="Consolas" panose="020B0609020204030204" pitchFamily="49" charset="0"/>
            </a:endParaRP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char phrase[100</a:t>
            </a:r>
            <a:r>
              <a:rPr lang="en-US" sz="1600" dirty="0">
                <a:latin typeface="Consolas" panose="020B0609020204030204" pitchFamily="49" charset="0"/>
              </a:rPr>
              <a:t>]{'G', 'o', 'o', 'd', ' ', 'd', 'a', 'y</a:t>
            </a:r>
            <a:r>
              <a:rPr lang="en-US" sz="1600" dirty="0" smtClean="0">
                <a:latin typeface="Consolas" panose="020B0609020204030204" pitchFamily="49" charset="0"/>
              </a:rPr>
              <a:t>'};</a:t>
            </a:r>
          </a:p>
          <a:p>
            <a:pPr marL="800100" lvl="2" indent="0">
              <a:buNone/>
            </a:pPr>
            <a:r>
              <a:rPr lang="en-US" sz="1600" dirty="0" smtClean="0">
                <a:latin typeface="Consolas" panose="020B0609020204030204" pitchFamily="49" charset="0"/>
              </a:rPr>
              <a:t>    unsigned </a:t>
            </a:r>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err="1" smtClean="0">
                <a:latin typeface="Consolas" panose="020B0609020204030204" pitchFamily="49" charset="0"/>
              </a:rPr>
              <a:t>phrase_length</a:t>
            </a:r>
            <a:r>
              <a:rPr lang="en-US" sz="1600" dirty="0" smtClean="0">
                <a:latin typeface="Consolas" panose="020B0609020204030204" pitchFamily="49" charset="0"/>
              </a:rPr>
              <a:t>{8};</a:t>
            </a: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Use this character array</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return 0;</a:t>
            </a:r>
          </a:p>
          <a:p>
            <a:pPr marL="800100" lvl="2" indent="0">
              <a:buNone/>
            </a:pPr>
            <a:r>
              <a:rPr lang="en-US" sz="1600" dirty="0" smtClean="0">
                <a:latin typeface="Consolas" panose="020B0609020204030204" pitchFamily="49" charset="0"/>
              </a:rPr>
              <a:t>}</a:t>
            </a:r>
          </a:p>
          <a:p>
            <a:pPr marL="400050" lvl="1" indent="0">
              <a:buNone/>
            </a:pPr>
            <a:endParaRPr lang="en-US" sz="1800" dirty="0" smtClean="0">
              <a:latin typeface="Consolas" panose="020B0609020204030204" pitchFamily="49" charset="0"/>
            </a:endParaRPr>
          </a:p>
          <a:p>
            <a:pPr lvl="1"/>
            <a:r>
              <a:rPr lang="en-US" dirty="0">
                <a:solidFill>
                  <a:prstClr val="black"/>
                </a:solidFill>
              </a:rPr>
              <a:t>Problem: Now you must always pass around two variables</a:t>
            </a:r>
          </a:p>
          <a:p>
            <a:pPr marL="400050" lvl="1" indent="0">
              <a:buNone/>
            </a:pPr>
            <a:endParaRPr lang="en-US" sz="1800" dirty="0">
              <a:latin typeface="Consolas" panose="020B0609020204030204" pitchFamily="49" charset="0"/>
            </a:endParaRPr>
          </a:p>
        </p:txBody>
      </p:sp>
      <p:sp>
        <p:nvSpPr>
          <p:cNvPr id="6" name="Rounded Rectangle 5"/>
          <p:cNvSpPr/>
          <p:nvPr/>
        </p:nvSpPr>
        <p:spPr>
          <a:xfrm>
            <a:off x="1701011" y="3573016"/>
            <a:ext cx="344705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58926114"/>
      </p:ext>
    </p:extLst>
  </p:cSld>
  <p:clrMapOvr>
    <a:masterClrMapping/>
  </p:clrMapOvr>
  <mc:AlternateContent xmlns:mc="http://schemas.openxmlformats.org/markup-compatibility/2006">
    <mc:Choice xmlns:p14="http://schemas.microsoft.com/office/powerpoint/2010/main" Requires="p14">
      <p:transition spd="slow" p14:dur="2000" advTm="87718"/>
    </mc:Choice>
    <mc:Fallback>
      <p:transition spd="slow" advTm="8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Strings</a:t>
            </a:r>
            <a:endParaRPr lang="en-CA" dirty="0"/>
          </a:p>
        </p:txBody>
      </p:sp>
      <p:sp>
        <p:nvSpPr>
          <p:cNvPr id="3" name="Content Placeholder 2"/>
          <p:cNvSpPr>
            <a:spLocks noGrp="1"/>
          </p:cNvSpPr>
          <p:nvPr>
            <p:ph idx="1"/>
          </p:nvPr>
        </p:nvSpPr>
        <p:spPr/>
        <p:txBody>
          <a:bodyPr/>
          <a:lstStyle/>
          <a:p>
            <a:r>
              <a:rPr lang="en-US" dirty="0" smtClean="0"/>
              <a:t>Suppose you can write a message to a friend on a tape</a:t>
            </a:r>
          </a:p>
          <a:p>
            <a:pPr lvl="1"/>
            <a:r>
              <a:rPr lang="en-US" dirty="0" smtClean="0"/>
              <a:t>You can indicate where the message starts</a:t>
            </a:r>
          </a:p>
          <a:p>
            <a:pPr lvl="1"/>
            <a:r>
              <a:rPr lang="en-US" dirty="0" smtClean="0"/>
              <a:t>Question: does it end with the </a:t>
            </a:r>
            <a:r>
              <a:rPr lang="en-US" dirty="0" smtClean="0">
                <a:latin typeface="Consolas" panose="020B0609020204030204" pitchFamily="49" charset="0"/>
              </a:rPr>
              <a:t>'.'</a:t>
            </a:r>
            <a:r>
              <a:rPr lang="en-US" dirty="0" smtClean="0"/>
              <a:t>, or does it continue?</a:t>
            </a:r>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lvl="1"/>
            <a:r>
              <a:rPr lang="en-US" dirty="0" smtClean="0"/>
              <a:t>A reasonable solution is to use something not normally used to flag the end of the message</a:t>
            </a:r>
          </a:p>
          <a:p>
            <a:pPr lvl="2"/>
            <a:r>
              <a:rPr lang="en-US" dirty="0" smtClean="0"/>
              <a:t>For example, a character not expected to appear in a string</a:t>
            </a:r>
          </a:p>
        </p:txBody>
      </p:sp>
      <p:pic>
        <p:nvPicPr>
          <p:cNvPr id="1026" name="Picture 2"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96" y="2636912"/>
            <a:ext cx="8767284" cy="177988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74235" y="4283765"/>
            <a:ext cx="353349" cy="369371"/>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6516216" y="2780929"/>
            <a:ext cx="144016" cy="144016"/>
          </a:xfrm>
          <a:custGeom>
            <a:avLst/>
            <a:gdLst>
              <a:gd name="connsiteX0" fmla="*/ 0 w 373233"/>
              <a:gd name="connsiteY0" fmla="*/ 67787 h 214307"/>
              <a:gd name="connsiteX1" fmla="*/ 298579 w 373233"/>
              <a:gd name="connsiteY1" fmla="*/ 207746 h 214307"/>
              <a:gd name="connsiteX2" fmla="*/ 298579 w 373233"/>
              <a:gd name="connsiteY2" fmla="*/ 179755 h 214307"/>
              <a:gd name="connsiteX3" fmla="*/ 102636 w 373233"/>
              <a:gd name="connsiteY3" fmla="*/ 77118 h 214307"/>
              <a:gd name="connsiteX4" fmla="*/ 289249 w 373233"/>
              <a:gd name="connsiteY4" fmla="*/ 123771 h 214307"/>
              <a:gd name="connsiteX5" fmla="*/ 121298 w 373233"/>
              <a:gd name="connsiteY5" fmla="*/ 39795 h 214307"/>
              <a:gd name="connsiteX6" fmla="*/ 307910 w 373233"/>
              <a:gd name="connsiteY6" fmla="*/ 77118 h 214307"/>
              <a:gd name="connsiteX7" fmla="*/ 139959 w 373233"/>
              <a:gd name="connsiteY7" fmla="*/ 2473 h 214307"/>
              <a:gd name="connsiteX8" fmla="*/ 373224 w 373233"/>
              <a:gd name="connsiteY8" fmla="*/ 30465 h 214307"/>
              <a:gd name="connsiteX9" fmla="*/ 149289 w 373233"/>
              <a:gd name="connsiteY9" fmla="*/ 151763 h 214307"/>
              <a:gd name="connsiteX10" fmla="*/ 177281 w 373233"/>
              <a:gd name="connsiteY10" fmla="*/ 21134 h 214307"/>
              <a:gd name="connsiteX11" fmla="*/ 279918 w 373233"/>
              <a:gd name="connsiteY11" fmla="*/ 114440 h 21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233" h="214307">
                <a:moveTo>
                  <a:pt x="0" y="67787"/>
                </a:moveTo>
                <a:cubicBezTo>
                  <a:pt x="124408" y="128436"/>
                  <a:pt x="248816" y="189085"/>
                  <a:pt x="298579" y="207746"/>
                </a:cubicBezTo>
                <a:cubicBezTo>
                  <a:pt x="348342" y="226407"/>
                  <a:pt x="331236" y="201526"/>
                  <a:pt x="298579" y="179755"/>
                </a:cubicBezTo>
                <a:cubicBezTo>
                  <a:pt x="265922" y="157984"/>
                  <a:pt x="104191" y="86449"/>
                  <a:pt x="102636" y="77118"/>
                </a:cubicBezTo>
                <a:cubicBezTo>
                  <a:pt x="101081" y="67787"/>
                  <a:pt x="286139" y="129991"/>
                  <a:pt x="289249" y="123771"/>
                </a:cubicBezTo>
                <a:cubicBezTo>
                  <a:pt x="292359" y="117551"/>
                  <a:pt x="118188" y="47571"/>
                  <a:pt x="121298" y="39795"/>
                </a:cubicBezTo>
                <a:cubicBezTo>
                  <a:pt x="124408" y="32019"/>
                  <a:pt x="304800" y="83338"/>
                  <a:pt x="307910" y="77118"/>
                </a:cubicBezTo>
                <a:cubicBezTo>
                  <a:pt x="311020" y="70898"/>
                  <a:pt x="129073" y="10248"/>
                  <a:pt x="139959" y="2473"/>
                </a:cubicBezTo>
                <a:cubicBezTo>
                  <a:pt x="150845" y="-5303"/>
                  <a:pt x="371669" y="5583"/>
                  <a:pt x="373224" y="30465"/>
                </a:cubicBezTo>
                <a:cubicBezTo>
                  <a:pt x="374779" y="55347"/>
                  <a:pt x="181946" y="153318"/>
                  <a:pt x="149289" y="151763"/>
                </a:cubicBezTo>
                <a:cubicBezTo>
                  <a:pt x="116632" y="150208"/>
                  <a:pt x="155510" y="27354"/>
                  <a:pt x="177281" y="21134"/>
                </a:cubicBezTo>
                <a:cubicBezTo>
                  <a:pt x="199053" y="14913"/>
                  <a:pt x="239485" y="64676"/>
                  <a:pt x="279918" y="1144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62884830"/>
      </p:ext>
    </p:extLst>
  </p:cSld>
  <p:clrMapOvr>
    <a:masterClrMapping/>
  </p:clrMapOvr>
  <mc:AlternateContent xmlns:mc="http://schemas.openxmlformats.org/markup-compatibility/2006">
    <mc:Choice xmlns:p14="http://schemas.microsoft.com/office/powerpoint/2010/main" Requires="p14">
      <p:transition spd="slow" p14:dur="2000" advTm="56874"/>
    </mc:Choice>
    <mc:Fallback>
      <p:transition spd="slow" advTm="56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C-style strings</a:t>
            </a:r>
            <a:endParaRPr lang="en-CA" dirty="0"/>
          </a:p>
        </p:txBody>
      </p:sp>
      <p:sp>
        <p:nvSpPr>
          <p:cNvPr id="3" name="Content Placeholder 2"/>
          <p:cNvSpPr>
            <a:spLocks noGrp="1"/>
          </p:cNvSpPr>
          <p:nvPr>
            <p:ph idx="1"/>
          </p:nvPr>
        </p:nvSpPr>
        <p:spPr/>
        <p:txBody>
          <a:bodyPr/>
          <a:lstStyle/>
          <a:p>
            <a:r>
              <a:rPr lang="en-US" dirty="0" smtClean="0"/>
              <a:t>A C-style string does exactly that</a:t>
            </a:r>
          </a:p>
          <a:p>
            <a:pPr lvl="1"/>
            <a:r>
              <a:rPr lang="en-US" dirty="0" smtClean="0"/>
              <a:t>The null character </a:t>
            </a:r>
            <a:r>
              <a:rPr lang="en-US" dirty="0" smtClean="0">
                <a:latin typeface="Consolas" panose="020B0609020204030204" pitchFamily="49" charset="0"/>
              </a:rPr>
              <a:t>'\0'</a:t>
            </a:r>
            <a:r>
              <a:rPr lang="en-US" dirty="0" smtClean="0"/>
              <a:t> is used to designate the end of the string</a:t>
            </a:r>
          </a:p>
          <a:p>
            <a:pPr lvl="1"/>
            <a:r>
              <a:rPr lang="en-US" dirty="0" smtClean="0"/>
              <a:t>The null character is not part of the string</a:t>
            </a:r>
          </a:p>
          <a:p>
            <a:pPr lvl="2"/>
            <a:r>
              <a:rPr lang="en-US" dirty="0" smtClean="0"/>
              <a:t>It is used to mark the end of the string</a:t>
            </a:r>
          </a:p>
          <a:p>
            <a:pPr lvl="1"/>
            <a:r>
              <a:rPr lang="en-US" dirty="0" smtClean="0"/>
              <a:t>All other characters after the null character are ignored</a:t>
            </a:r>
          </a:p>
          <a:p>
            <a:pPr lvl="1"/>
            <a:r>
              <a:rPr lang="en-US" dirty="0" smtClean="0"/>
              <a:t>If a character array does not have a null character, </a:t>
            </a:r>
          </a:p>
          <a:p>
            <a:pPr marL="457200" lvl="1" indent="0">
              <a:buNone/>
            </a:pPr>
            <a:r>
              <a:rPr lang="en-US" dirty="0"/>
              <a:t>	</a:t>
            </a:r>
            <a:r>
              <a:rPr lang="en-US" dirty="0" smtClean="0"/>
              <a:t>it is not a string</a:t>
            </a:r>
          </a:p>
          <a:p>
            <a:pPr lvl="1"/>
            <a:endParaRPr lang="en-US" dirty="0"/>
          </a:p>
          <a:p>
            <a:r>
              <a:rPr lang="en-US" dirty="0" smtClean="0"/>
              <a:t>When calculating the </a:t>
            </a:r>
            <a:r>
              <a:rPr lang="en-US" i="1" dirty="0" smtClean="0"/>
              <a:t>length </a:t>
            </a:r>
            <a:r>
              <a:rPr lang="en-US" dirty="0" smtClean="0"/>
              <a:t>of a string, the null character is not counted</a:t>
            </a:r>
          </a:p>
          <a:p>
            <a:pPr lvl="1"/>
            <a:r>
              <a:rPr lang="en-US" dirty="0" smtClean="0"/>
              <a:t>This string has a length of eight</a:t>
            </a:r>
          </a:p>
          <a:p>
            <a:pPr marL="0" indent="0">
              <a:buNone/>
            </a:pPr>
            <a:r>
              <a:rPr lang="en-US" sz="1600" dirty="0" smtClean="0">
                <a:solidFill>
                  <a:prstClr val="black"/>
                </a:solidFill>
                <a:latin typeface="Consolas" panose="020B0609020204030204" pitchFamily="49" charset="0"/>
              </a:rPr>
              <a:t>	char </a:t>
            </a:r>
            <a:r>
              <a:rPr lang="en-US" sz="1600" dirty="0">
                <a:solidFill>
                  <a:prstClr val="black"/>
                </a:solidFill>
                <a:latin typeface="Consolas" panose="020B0609020204030204" pitchFamily="49" charset="0"/>
              </a:rPr>
              <a:t>phrase[100]{'G', 'o', 'o', 'd', ' ', 'd', 'a', 'y'};</a:t>
            </a:r>
            <a:endParaRPr lang="en-US" dirty="0"/>
          </a:p>
          <a:p>
            <a:pPr marL="742950" lvl="2" indent="-342900">
              <a:buFont typeface="Arial" panose="020B0604020202020204" pitchFamily="34" charset="0"/>
              <a:buChar char="•"/>
            </a:pPr>
            <a:r>
              <a:rPr lang="en-US" dirty="0" smtClean="0"/>
              <a:t>The capacity of the character array is 100</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25931022"/>
      </p:ext>
    </p:extLst>
  </p:cSld>
  <p:clrMapOvr>
    <a:masterClrMapping/>
  </p:clrMapOvr>
  <mc:AlternateContent xmlns:mc="http://schemas.openxmlformats.org/markup-compatibility/2006">
    <mc:Choice xmlns:p14="http://schemas.microsoft.com/office/powerpoint/2010/main" Requires="p14">
      <p:transition spd="slow" p14:dur="2000" advTm="161581"/>
    </mc:Choice>
    <mc:Fallback>
      <p:transition spd="slow" advTm="16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C-style strings</a:t>
            </a:r>
          </a:p>
        </p:txBody>
      </p:sp>
      <p:sp>
        <p:nvSpPr>
          <p:cNvPr id="3" name="Content Placeholder 2"/>
          <p:cNvSpPr>
            <a:spLocks noGrp="1"/>
          </p:cNvSpPr>
          <p:nvPr>
            <p:ph idx="1"/>
          </p:nvPr>
        </p:nvSpPr>
        <p:spPr/>
        <p:txBody>
          <a:bodyPr/>
          <a:lstStyle/>
          <a:p>
            <a:r>
              <a:rPr lang="en-US" dirty="0" smtClean="0"/>
              <a:t>Fortunately, the default character is the null character:</a:t>
            </a: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 </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This represents the empty string "" as the first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character is the null character</a:t>
            </a: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char </a:t>
            </a:r>
            <a:r>
              <a:rPr lang="en-US" sz="1600" dirty="0" smtClean="0">
                <a:latin typeface="Consolas" panose="020B0609020204030204" pitchFamily="49" charset="0"/>
              </a:rPr>
              <a:t>phrase[100]{};</a:t>
            </a:r>
            <a:endParaRPr lang="en-US" sz="1600" dirty="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 Use this character array</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a:p>
            <a:pPr marL="0" indent="0">
              <a:buNone/>
            </a:pP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3796490448"/>
              </p:ext>
            </p:extLst>
          </p:nvPr>
        </p:nvGraphicFramePr>
        <p:xfrm>
          <a:off x="1403648" y="5013176"/>
          <a:ext cx="6792410" cy="304800"/>
        </p:xfrm>
        <a:graphic>
          <a:graphicData uri="http://schemas.openxmlformats.org/drawingml/2006/table">
            <a:tbl>
              <a:tblPr firstRow="1" bandRow="1">
                <a:tableStyleId>{2D5ABB26-0587-4C30-8999-92F81FD0307C}</a:tableStyleId>
              </a:tblPr>
              <a:tblGrid>
                <a:gridCol w="585209"/>
                <a:gridCol w="585209"/>
                <a:gridCol w="585209"/>
                <a:gridCol w="585209"/>
                <a:gridCol w="585209"/>
                <a:gridCol w="585209"/>
                <a:gridCol w="585209"/>
                <a:gridCol w="585209"/>
                <a:gridCol w="585209"/>
                <a:gridCol w="585209"/>
                <a:gridCol w="585209"/>
                <a:gridCol w="355111"/>
              </a:tblGrid>
              <a:tr h="144016">
                <a:tc>
                  <a:txBody>
                    <a:bodyPr/>
                    <a:lstStyle/>
                    <a:p>
                      <a:pPr algn="ctr"/>
                      <a:r>
                        <a:rPr lang="en-US" sz="1400" dirty="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Consolas" panose="020B0609020204030204" pitchFamily="49" charset="0"/>
                        </a:rPr>
                        <a:t>'\0'</a:t>
                      </a:r>
                      <a:endParaRPr lang="en-CA" sz="14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400" b="1" i="0" kern="1200" dirty="0" smtClean="0">
                          <a:solidFill>
                            <a:schemeClr val="tx1"/>
                          </a:solidFill>
                          <a:effectLst/>
                          <a:latin typeface="+mn-lt"/>
                          <a:ea typeface="+mn-ea"/>
                          <a:cs typeface="+mn-cs"/>
                        </a:rPr>
                        <a:t>⋯</a:t>
                      </a:r>
                      <a:endParaRPr lang="en-CA"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2822939"/>
      </p:ext>
    </p:extLst>
  </p:cSld>
  <p:clrMapOvr>
    <a:masterClrMapping/>
  </p:clrMapOvr>
  <mc:AlternateContent xmlns:mc="http://schemas.openxmlformats.org/markup-compatibility/2006">
    <mc:Choice xmlns:p14="http://schemas.microsoft.com/office/powerpoint/2010/main" Requires="p14">
      <p:transition spd="slow" p14:dur="2000" advTm="32306"/>
    </mc:Choice>
    <mc:Fallback>
      <p:transition spd="slow" advTm="3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C-style strings</a:t>
            </a:r>
            <a:endParaRPr lang="en-CA" dirty="0"/>
          </a:p>
        </p:txBody>
      </p:sp>
      <p:sp>
        <p:nvSpPr>
          <p:cNvPr id="3" name="Content Placeholder 2"/>
          <p:cNvSpPr>
            <a:spLocks noGrp="1"/>
          </p:cNvSpPr>
          <p:nvPr>
            <p:ph idx="1"/>
          </p:nvPr>
        </p:nvSpPr>
        <p:spPr/>
        <p:txBody>
          <a:bodyPr/>
          <a:lstStyle/>
          <a:p>
            <a:r>
              <a:rPr lang="en-US" dirty="0" smtClean="0"/>
              <a:t>You can now manipulate strings: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Initialize the first eight characters with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"Good day"</a:t>
            </a:r>
          </a:p>
          <a:p>
            <a:pPr marL="800100" lvl="2" indent="0">
              <a:buNone/>
            </a:pPr>
            <a:r>
              <a:rPr lang="en-US" sz="1400" dirty="0" smtClean="0">
                <a:latin typeface="Consolas" panose="020B0609020204030204" pitchFamily="49" charset="0"/>
              </a:rPr>
              <a:t>    //  - all other characters are set to '\0'</a:t>
            </a:r>
          </a:p>
          <a:p>
            <a:pPr marL="800100" lvl="2" indent="0">
              <a:buNone/>
            </a:pPr>
            <a:r>
              <a:rPr lang="en-US" sz="1400" dirty="0" smtClean="0">
                <a:latin typeface="Consolas" panose="020B0609020204030204" pitchFamily="49" charset="0"/>
              </a:rPr>
              <a:t>    //    that is, the null character or 0b00000000</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char phrase[100]{'G', 'o', 'o', 'd',</a:t>
            </a:r>
            <a:r>
              <a:rPr lang="en-US" sz="1400" dirty="0">
                <a:latin typeface="Consolas" panose="020B0609020204030204" pitchFamily="49" charset="0"/>
              </a:rPr>
              <a:t> </a:t>
            </a:r>
            <a:r>
              <a:rPr lang="en-US" sz="1400" dirty="0" smtClean="0">
                <a:latin typeface="Consolas" panose="020B0609020204030204" pitchFamily="49" charset="0"/>
              </a:rPr>
              <a:t>' ', 'd', 'a', 'y'};</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phrase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phrase[1] = '\'';</a:t>
            </a:r>
          </a:p>
          <a:p>
            <a:pPr marL="800100" lvl="2" indent="0">
              <a:buNone/>
            </a:pPr>
            <a:r>
              <a:rPr lang="en-US" sz="1400" dirty="0" smtClean="0">
                <a:latin typeface="Consolas" panose="020B0609020204030204" pitchFamily="49" charset="0"/>
              </a:rPr>
              <a:t>    phrase[2] </a:t>
            </a:r>
            <a:r>
              <a:rPr lang="en-US" sz="1400" dirty="0">
                <a:latin typeface="Consolas" panose="020B0609020204030204" pitchFamily="49" charset="0"/>
              </a:rPr>
              <a:t>= </a:t>
            </a:r>
            <a:r>
              <a:rPr lang="en-US" sz="1400" dirty="0" smtClean="0">
                <a:latin typeface="Consolas" panose="020B0609020204030204" pitchFamily="49" charset="0"/>
              </a:rPr>
              <a:t>'d';</a:t>
            </a:r>
          </a:p>
          <a:p>
            <a:pPr marL="800100" lvl="2" indent="0">
              <a:buNone/>
            </a:pPr>
            <a:r>
              <a:rPr lang="en-US" sz="1400" dirty="0" smtClean="0">
                <a:latin typeface="Consolas" panose="020B0609020204030204" pitchFamily="49" charset="0"/>
              </a:rPr>
              <a:t>    phrase[3] </a:t>
            </a:r>
            <a:r>
              <a:rPr lang="en-US" sz="1400" dirty="0">
                <a:latin typeface="Consolas" panose="020B0609020204030204" pitchFamily="49" charset="0"/>
              </a:rPr>
              <a:t>= </a:t>
            </a:r>
            <a:r>
              <a:rPr lang="en-US" sz="1400" dirty="0" smtClean="0">
                <a:latin typeface="Consolas" panose="020B0609020204030204" pitchFamily="49" charset="0"/>
              </a:rPr>
              <a:t>'a';</a:t>
            </a:r>
          </a:p>
          <a:p>
            <a:pPr marL="800100" lvl="2" indent="0">
              <a:buNone/>
            </a:pPr>
            <a:r>
              <a:rPr lang="en-US" sz="1400" dirty="0" smtClean="0">
                <a:latin typeface="Consolas" panose="020B0609020204030204" pitchFamily="49" charset="0"/>
              </a:rPr>
              <a:t>    phrase[4] </a:t>
            </a:r>
            <a:r>
              <a:rPr lang="en-US" sz="1400" dirty="0">
                <a:latin typeface="Consolas" panose="020B0609020204030204" pitchFamily="49" charset="0"/>
              </a:rPr>
              <a:t>= </a:t>
            </a:r>
            <a:r>
              <a:rPr lang="en-US" sz="1400" dirty="0" smtClean="0">
                <a:latin typeface="Consolas" panose="020B0609020204030204" pitchFamily="49" charset="0"/>
              </a:rPr>
              <a:t>'y';</a:t>
            </a:r>
          </a:p>
          <a:p>
            <a:pPr marL="800100" lvl="2" indent="0">
              <a:buNone/>
            </a:pPr>
            <a:r>
              <a:rPr lang="en-US" sz="1400" dirty="0" smtClean="0">
                <a:latin typeface="Consolas" panose="020B0609020204030204" pitchFamily="49" charset="0"/>
              </a:rPr>
              <a:t>    phrase[5] </a:t>
            </a:r>
            <a:r>
              <a:rPr lang="en-US" sz="1400" dirty="0">
                <a:latin typeface="Consolas" panose="020B0609020204030204" pitchFamily="49" charset="0"/>
              </a:rPr>
              <a:t>= </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phrase[6] </a:t>
            </a:r>
            <a:r>
              <a:rPr lang="en-US" sz="1400" dirty="0">
                <a:latin typeface="Consolas" panose="020B0609020204030204" pitchFamily="49" charset="0"/>
              </a:rPr>
              <a:t>= </a:t>
            </a:r>
            <a:r>
              <a:rPr lang="en-US" sz="1400" dirty="0" smtClean="0">
                <a:latin typeface="Consolas" panose="020B0609020204030204" pitchFamily="49" charset="0"/>
              </a:rPr>
              <a:t>'\0';</a:t>
            </a:r>
          </a:p>
          <a:p>
            <a:pPr marL="800100" lvl="2" indent="0">
              <a:buNone/>
            </a:pP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phrase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a:latin typeface="Consolas" panose="020B0609020204030204" pitchFamily="49" charset="0"/>
              </a:rPr>
              <a:t>}</a:t>
            </a:r>
          </a:p>
        </p:txBody>
      </p:sp>
      <p:sp>
        <p:nvSpPr>
          <p:cNvPr id="5" name="Rectangle 4"/>
          <p:cNvSpPr/>
          <p:nvPr/>
        </p:nvSpPr>
        <p:spPr>
          <a:xfrm>
            <a:off x="4860032" y="4077072"/>
            <a:ext cx="1704313" cy="923330"/>
          </a:xfrm>
          <a:prstGeom prst="rect">
            <a:avLst/>
          </a:prstGeom>
        </p:spPr>
        <p:txBody>
          <a:bodyPr wrap="none">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Good day</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a:t>
            </a:r>
            <a:r>
              <a:rPr lang="en-US" dirty="0" err="1" smtClean="0">
                <a:solidFill>
                  <a:srgbClr val="0070C0"/>
                </a:solidFill>
                <a:latin typeface="Consolas" panose="020B0609020204030204" pitchFamily="49" charset="0"/>
              </a:rPr>
              <a:t>G'day</a:t>
            </a:r>
            <a:r>
              <a:rPr lang="en-US" dirty="0" smtClean="0">
                <a:solidFill>
                  <a:srgbClr val="0070C0"/>
                </a:solidFill>
                <a:latin typeface="Consolas" panose="020B0609020204030204" pitchFamily="49" charset="0"/>
              </a:rPr>
              <a:t>!</a:t>
            </a:r>
            <a:endParaRPr lang="en-CA" dirty="0">
              <a:solidFill>
                <a:srgbClr val="0070C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21719752"/>
              </p:ext>
            </p:extLst>
          </p:nvPr>
        </p:nvGraphicFramePr>
        <p:xfrm>
          <a:off x="3047450" y="1196752"/>
          <a:ext cx="5856309" cy="370840"/>
        </p:xfrm>
        <a:graphic>
          <a:graphicData uri="http://schemas.openxmlformats.org/drawingml/2006/table">
            <a:tbl>
              <a:tblPr firstRow="1" bandRow="1">
                <a:tableStyleId>{2D5ABB26-0587-4C30-8999-92F81FD0307C}</a:tableStyleId>
              </a:tblPr>
              <a:tblGrid>
                <a:gridCol w="504558"/>
                <a:gridCol w="504558"/>
                <a:gridCol w="504558"/>
                <a:gridCol w="504558"/>
                <a:gridCol w="504558"/>
                <a:gridCol w="504558"/>
                <a:gridCol w="504558"/>
                <a:gridCol w="504558"/>
                <a:gridCol w="504558"/>
                <a:gridCol w="504558"/>
                <a:gridCol w="504558"/>
                <a:gridCol w="306171"/>
              </a:tblGrid>
              <a:tr h="370840">
                <a:tc>
                  <a:txBody>
                    <a:bodyPr/>
                    <a:lstStyle/>
                    <a:p>
                      <a:pPr algn="ctr"/>
                      <a:r>
                        <a:rPr lang="en-US" dirty="0" smtClean="0">
                          <a:latin typeface="Consolas" panose="020B0609020204030204" pitchFamily="49" charset="0"/>
                        </a:rPr>
                        <a:t>G</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o</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o</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d</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d</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a</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y</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800" b="1" i="0" kern="1200" dirty="0" smtClean="0">
                          <a:solidFill>
                            <a:schemeClr val="tx1"/>
                          </a:solidFill>
                          <a:effectLst/>
                          <a:latin typeface="+mn-lt"/>
                          <a:ea typeface="+mn-ea"/>
                          <a:cs typeface="+mn-cs"/>
                        </a:rPr>
                        <a:t>⋯</a:t>
                      </a:r>
                      <a:endParaRPr lang="en-CA"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54892856"/>
              </p:ext>
            </p:extLst>
          </p:nvPr>
        </p:nvGraphicFramePr>
        <p:xfrm>
          <a:off x="3041170" y="1196752"/>
          <a:ext cx="5856309" cy="370840"/>
        </p:xfrm>
        <a:graphic>
          <a:graphicData uri="http://schemas.openxmlformats.org/drawingml/2006/table">
            <a:tbl>
              <a:tblPr firstRow="1" bandRow="1">
                <a:tableStyleId>{2D5ABB26-0587-4C30-8999-92F81FD0307C}</a:tableStyleId>
              </a:tblPr>
              <a:tblGrid>
                <a:gridCol w="504558"/>
                <a:gridCol w="504558"/>
                <a:gridCol w="504558"/>
                <a:gridCol w="504558"/>
                <a:gridCol w="504558"/>
                <a:gridCol w="504558"/>
                <a:gridCol w="504558"/>
                <a:gridCol w="504558"/>
                <a:gridCol w="504558"/>
                <a:gridCol w="504558"/>
                <a:gridCol w="504558"/>
                <a:gridCol w="306171"/>
              </a:tblGrid>
              <a:tr h="370840">
                <a:tc>
                  <a:txBody>
                    <a:bodyPr/>
                    <a:lstStyle/>
                    <a:p>
                      <a:pPr algn="ctr"/>
                      <a:r>
                        <a:rPr lang="en-US" dirty="0" smtClean="0">
                          <a:latin typeface="Consolas" panose="020B0609020204030204" pitchFamily="49" charset="0"/>
                        </a:rPr>
                        <a:t>G</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d</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a</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y</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y</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800" b="1" i="0" kern="1200" dirty="0" smtClean="0">
                          <a:solidFill>
                            <a:schemeClr val="tx1"/>
                          </a:solidFill>
                          <a:effectLst/>
                          <a:latin typeface="+mn-lt"/>
                          <a:ea typeface="+mn-ea"/>
                          <a:cs typeface="+mn-cs"/>
                        </a:rPr>
                        <a:t>⋯</a:t>
                      </a:r>
                      <a:endParaRPr lang="en-CA"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ounded Rectangle 8"/>
          <p:cNvSpPr/>
          <p:nvPr/>
        </p:nvSpPr>
        <p:spPr>
          <a:xfrm>
            <a:off x="1619672" y="3212976"/>
            <a:ext cx="576064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619672" y="3501008"/>
            <a:ext cx="345638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619672" y="4005064"/>
            <a:ext cx="1944216" cy="15841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619672" y="5795933"/>
            <a:ext cx="345638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63858192"/>
      </p:ext>
    </p:extLst>
  </p:cSld>
  <p:clrMapOvr>
    <a:masterClrMapping/>
  </p:clrMapOvr>
  <mc:AlternateContent xmlns:mc="http://schemas.openxmlformats.org/markup-compatibility/2006">
    <mc:Choice xmlns:p14="http://schemas.microsoft.com/office/powerpoint/2010/main" Requires="p14">
      <p:transition spd="slow" p14:dur="2000" advTm="170600"/>
    </mc:Choice>
    <mc:Fallback>
      <p:transition spd="slow" advTm="17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6"/>
                </p:tgtEl>
              </p:cMediaNode>
            </p:audio>
          </p:childTnLst>
        </p:cTn>
      </p:par>
    </p:tnLst>
    <p:bldLst>
      <p:bldP spid="5" grpId="0"/>
      <p:bldP spid="9" grpId="0" animBg="1"/>
      <p:bldP spid="9" grpId="1" animBg="1"/>
      <p:bldP spid="10" grpId="0" animBg="1"/>
      <p:bldP spid="10" grpId="1" animBg="1"/>
      <p:bldP spid="11" grpId="0" animBg="1"/>
      <p:bldP spid="11" grpId="1" animBg="1"/>
      <p:bldP spid="12" grpId="0"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8.3|7.7|24.5|12.7|25.1"/>
</p:tagLst>
</file>

<file path=ppt/tags/tag10.xml><?xml version="1.0" encoding="utf-8"?>
<p:tagLst xmlns:a="http://schemas.openxmlformats.org/drawingml/2006/main" xmlns:r="http://schemas.openxmlformats.org/officeDocument/2006/relationships" xmlns:p="http://schemas.openxmlformats.org/presentationml/2006/main">
  <p:tag name="TIMING" val="|49.6|15.5|14.2|71.1"/>
</p:tagLst>
</file>

<file path=ppt/tags/tag11.xml><?xml version="1.0" encoding="utf-8"?>
<p:tagLst xmlns:a="http://schemas.openxmlformats.org/drawingml/2006/main" xmlns:r="http://schemas.openxmlformats.org/officeDocument/2006/relationships" xmlns:p="http://schemas.openxmlformats.org/presentationml/2006/main">
  <p:tag name="TIMING" val="|55.4|5.2|20.7|32.7|72.3"/>
</p:tagLst>
</file>

<file path=ppt/tags/tag12.xml><?xml version="1.0" encoding="utf-8"?>
<p:tagLst xmlns:a="http://schemas.openxmlformats.org/drawingml/2006/main" xmlns:r="http://schemas.openxmlformats.org/officeDocument/2006/relationships" xmlns:p="http://schemas.openxmlformats.org/presentationml/2006/main">
  <p:tag name="TIMING" val="|51.2"/>
</p:tagLst>
</file>

<file path=ppt/tags/tag2.xml><?xml version="1.0" encoding="utf-8"?>
<p:tagLst xmlns:a="http://schemas.openxmlformats.org/drawingml/2006/main" xmlns:r="http://schemas.openxmlformats.org/officeDocument/2006/relationships" xmlns:p="http://schemas.openxmlformats.org/presentationml/2006/main">
  <p:tag name="TIMING" val="|6|6|32.6"/>
</p:tagLst>
</file>

<file path=ppt/tags/tag3.xml><?xml version="1.0" encoding="utf-8"?>
<p:tagLst xmlns:a="http://schemas.openxmlformats.org/drawingml/2006/main" xmlns:r="http://schemas.openxmlformats.org/officeDocument/2006/relationships" xmlns:p="http://schemas.openxmlformats.org/presentationml/2006/main">
  <p:tag name="TIMING" val="|8.3|11.2|16|32.9"/>
</p:tagLst>
</file>

<file path=ppt/tags/tag4.xml><?xml version="1.0" encoding="utf-8"?>
<p:tagLst xmlns:a="http://schemas.openxmlformats.org/drawingml/2006/main" xmlns:r="http://schemas.openxmlformats.org/officeDocument/2006/relationships" xmlns:p="http://schemas.openxmlformats.org/presentationml/2006/main">
  <p:tag name="TIMING" val="|13.8|4.7|14.7|11.3"/>
</p:tagLst>
</file>

<file path=ppt/tags/tag5.xml><?xml version="1.0" encoding="utf-8"?>
<p:tagLst xmlns:a="http://schemas.openxmlformats.org/drawingml/2006/main" xmlns:r="http://schemas.openxmlformats.org/officeDocument/2006/relationships" xmlns:p="http://schemas.openxmlformats.org/presentationml/2006/main">
  <p:tag name="TIMING" val="|5.6|25.5|8.3|25.8|15.6|16.4|57.2"/>
</p:tagLst>
</file>

<file path=ppt/tags/tag6.xml><?xml version="1.0" encoding="utf-8"?>
<p:tagLst xmlns:a="http://schemas.openxmlformats.org/drawingml/2006/main" xmlns:r="http://schemas.openxmlformats.org/officeDocument/2006/relationships" xmlns:p="http://schemas.openxmlformats.org/presentationml/2006/main">
  <p:tag name="TIMING" val="|21.3|34|7.7|33.6|30.4|18.6|14.6"/>
</p:tagLst>
</file>

<file path=ppt/tags/tag7.xml><?xml version="1.0" encoding="utf-8"?>
<p:tagLst xmlns:a="http://schemas.openxmlformats.org/drawingml/2006/main" xmlns:r="http://schemas.openxmlformats.org/officeDocument/2006/relationships" xmlns:p="http://schemas.openxmlformats.org/presentationml/2006/main">
  <p:tag name="TIMING" val="|28.4"/>
</p:tagLst>
</file>

<file path=ppt/tags/tag8.xml><?xml version="1.0" encoding="utf-8"?>
<p:tagLst xmlns:a="http://schemas.openxmlformats.org/drawingml/2006/main" xmlns:r="http://schemas.openxmlformats.org/officeDocument/2006/relationships" xmlns:p="http://schemas.openxmlformats.org/presentationml/2006/main">
  <p:tag name="TIMING" val="|23.9"/>
</p:tagLst>
</file>

<file path=ppt/tags/tag9.xml><?xml version="1.0" encoding="utf-8"?>
<p:tagLst xmlns:a="http://schemas.openxmlformats.org/drawingml/2006/main" xmlns:r="http://schemas.openxmlformats.org/officeDocument/2006/relationships" xmlns:p="http://schemas.openxmlformats.org/presentationml/2006/main">
  <p:tag name="TIMING" val="|24.4|34.3|9.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78664</TotalTime>
  <Words>1421</Words>
  <Application>Microsoft Office PowerPoint</Application>
  <PresentationFormat>On-screen Show (4:3)</PresentationFormat>
  <Paragraphs>260</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Custom Design</vt:lpstr>
      <vt:lpstr>C-style strings</vt:lpstr>
      <vt:lpstr>Outline</vt:lpstr>
      <vt:lpstr>Strings</vt:lpstr>
      <vt:lpstr>Strings</vt:lpstr>
      <vt:lpstr>Strings</vt:lpstr>
      <vt:lpstr>Strings</vt:lpstr>
      <vt:lpstr>C-style strings</vt:lpstr>
      <vt:lpstr>C-style strings</vt:lpstr>
      <vt:lpstr>C-style strings</vt:lpstr>
      <vt:lpstr>Warnings</vt:lpstr>
      <vt:lpstr>Odd behavior: Example 1</vt:lpstr>
      <vt:lpstr>Odd behavior: Example 2</vt:lpstr>
      <vt:lpstr>Length of a string</vt:lpstr>
      <vt:lpstr>Comparing two strings</vt:lpstr>
      <vt:lpstr>Mistakes with C-style strings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1419</cp:revision>
  <dcterms:created xsi:type="dcterms:W3CDTF">2009-09-11T23:00:44Z</dcterms:created>
  <dcterms:modified xsi:type="dcterms:W3CDTF">2020-08-14T19:19:35Z</dcterms:modified>
</cp:coreProperties>
</file>